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2" r:id="rId2"/>
    <p:sldId id="303" r:id="rId3"/>
    <p:sldId id="256" r:id="rId4"/>
    <p:sldId id="257" r:id="rId5"/>
    <p:sldId id="258" r:id="rId6"/>
    <p:sldId id="259" r:id="rId7"/>
    <p:sldId id="263" r:id="rId8"/>
    <p:sldId id="260" r:id="rId9"/>
    <p:sldId id="261" r:id="rId10"/>
    <p:sldId id="262" r:id="rId11"/>
    <p:sldId id="276" r:id="rId12"/>
    <p:sldId id="277" r:id="rId13"/>
    <p:sldId id="278" r:id="rId14"/>
    <p:sldId id="279" r:id="rId15"/>
    <p:sldId id="280" r:id="rId16"/>
    <p:sldId id="281" r:id="rId17"/>
    <p:sldId id="264" r:id="rId18"/>
    <p:sldId id="265" r:id="rId19"/>
    <p:sldId id="266" r:id="rId20"/>
    <p:sldId id="267" r:id="rId21"/>
    <p:sldId id="268" r:id="rId22"/>
    <p:sldId id="292" r:id="rId23"/>
    <p:sldId id="293" r:id="rId24"/>
    <p:sldId id="294" r:id="rId25"/>
    <p:sldId id="295" r:id="rId26"/>
    <p:sldId id="296" r:id="rId27"/>
    <p:sldId id="297" r:id="rId28"/>
    <p:sldId id="272" r:id="rId29"/>
    <p:sldId id="273" r:id="rId30"/>
    <p:sldId id="274" r:id="rId31"/>
    <p:sldId id="275" r:id="rId32"/>
    <p:sldId id="298" r:id="rId33"/>
    <p:sldId id="304" r:id="rId34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CCFF"/>
    <a:srgbClr val="FF0000"/>
    <a:srgbClr val="CC00FF"/>
    <a:srgbClr val="FF66FF"/>
    <a:srgbClr val="FFFF00"/>
    <a:srgbClr val="FF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81DC1-D08F-40C2-96EE-D89541179844}" type="datetimeFigureOut">
              <a:rPr lang="es-ES_tradnl"/>
              <a:pPr>
                <a:defRPr/>
              </a:pPr>
              <a:t>27/03/2013</a:t>
            </a:fld>
            <a:endParaRPr lang="es-ES_tradnl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965393-298C-4F90-B98D-0A080BA9280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4520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65393-298C-4F90-B98D-0A080BA9280C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484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84995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94D201-D3C5-418A-9485-DC811D8309E5}" type="slidenum">
              <a:rPr lang="es-ES" sz="1200">
                <a:latin typeface="Calibri" pitchFamily="34" charset="0"/>
              </a:rPr>
              <a:pPr algn="r"/>
              <a:t>32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43D5-B122-4547-B25F-074608D8B43F}" type="datetimeFigureOut">
              <a:rPr lang="es-MX"/>
              <a:pPr>
                <a:defRPr/>
              </a:pPr>
              <a:t>27/03/2013</a:t>
            </a:fld>
            <a:endParaRPr lang="es-MX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4E44B-DBA7-4B54-8FE5-2E96327398C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F239-FCD5-4E42-8B06-E0BEC0F252C9}" type="datetimeFigureOut">
              <a:rPr lang="es-MX"/>
              <a:pPr>
                <a:defRPr/>
              </a:pPr>
              <a:t>27/03/2013</a:t>
            </a:fld>
            <a:endParaRPr lang="es-MX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D52F9-54DB-4D77-BB87-A65F058E8E7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45ED-F135-4029-A090-B78E9B3E51AE}" type="datetimeFigureOut">
              <a:rPr lang="es-MX"/>
              <a:pPr>
                <a:defRPr/>
              </a:pPr>
              <a:t>27/03/2013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C7E6-3F43-41B2-AE10-12713442258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FE863-17E8-4CCB-B18D-987740AA1491}" type="datetimeFigureOut">
              <a:rPr lang="es-MX"/>
              <a:pPr>
                <a:defRPr/>
              </a:pPr>
              <a:t>27/03/2013</a:t>
            </a:fld>
            <a:endParaRPr lang="es-MX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F33A2-1C8B-4538-9179-F297147934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A8481-C563-4252-BC39-4B3276F6E5FF}" type="datetimeFigureOut">
              <a:rPr lang="es-MX"/>
              <a:pPr>
                <a:defRPr/>
              </a:pPr>
              <a:t>27/03/2013</a:t>
            </a:fld>
            <a:endParaRPr lang="es-MX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899F-E8D4-4FCB-BF17-C161C8AAE1E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F817D-136D-4B57-A35E-3CAD7CEE1996}" type="datetimeFigureOut">
              <a:rPr lang="es-MX"/>
              <a:pPr>
                <a:defRPr/>
              </a:pPr>
              <a:t>27/03/2013</a:t>
            </a:fld>
            <a:endParaRPr lang="es-MX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D041-8DF4-4EA0-9C59-7C6C7F50DE8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E651-A165-490D-851B-47B5AE16B972}" type="datetimeFigureOut">
              <a:rPr lang="es-MX"/>
              <a:pPr>
                <a:defRPr/>
              </a:pPr>
              <a:t>27/03/2013</a:t>
            </a:fld>
            <a:endParaRPr lang="es-MX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6473-5B95-4461-9B44-A0D2BC82688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FB69-BCD6-4F80-8D48-EC272955C8A3}" type="datetimeFigureOut">
              <a:rPr lang="es-MX"/>
              <a:pPr>
                <a:defRPr/>
              </a:pPr>
              <a:t>27/03/2013</a:t>
            </a:fld>
            <a:endParaRPr lang="es-MX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ACD5-ACD3-4343-A8E8-64D3C8B94D7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A2E0-2203-46C8-AFE2-EF4E5C808537}" type="datetimeFigureOut">
              <a:rPr lang="es-MX"/>
              <a:pPr>
                <a:defRPr/>
              </a:pPr>
              <a:t>27/03/2013</a:t>
            </a:fld>
            <a:endParaRPr lang="es-MX"/>
          </a:p>
        </p:txBody>
      </p:sp>
      <p:sp>
        <p:nvSpPr>
          <p:cNvPr id="3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8C14-5FCD-4BF2-9389-A3A84C0E8B5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4F5DD-5DFC-447B-B124-BB3503D92424}" type="datetimeFigureOut">
              <a:rPr lang="es-MX"/>
              <a:pPr>
                <a:defRPr/>
              </a:pPr>
              <a:t>27/03/2013</a:t>
            </a:fld>
            <a:endParaRPr lang="es-MX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A902-E7A8-49B7-8418-CB1F20AE98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5C49-5805-44D6-B067-8F9E762E6D03}" type="datetimeFigureOut">
              <a:rPr lang="es-MX"/>
              <a:pPr>
                <a:defRPr/>
              </a:pPr>
              <a:t>27/03/2013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47F2-A754-4842-B0B4-FDCFDA022DE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C05C1B-75EE-473D-AF32-A187183E4F6E}" type="datetimeFigureOut">
              <a:rPr lang="es-MX"/>
              <a:pPr>
                <a:defRPr/>
              </a:pPr>
              <a:t>27/03/2013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AF2114-7091-477D-8838-5BEE634E0E9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689" r:id="rId4"/>
    <p:sldLayoutId id="2147483739" r:id="rId5"/>
    <p:sldLayoutId id="2147483690" r:id="rId6"/>
    <p:sldLayoutId id="2147483740" r:id="rId7"/>
    <p:sldLayoutId id="2147483741" r:id="rId8"/>
    <p:sldLayoutId id="2147483742" r:id="rId9"/>
    <p:sldLayoutId id="2147483691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3 Título"/>
          <p:cNvSpPr>
            <a:spLocks noGrp="1"/>
          </p:cNvSpPr>
          <p:nvPr>
            <p:ph type="ctrTitle" idx="4294967295"/>
          </p:nvPr>
        </p:nvSpPr>
        <p:spPr>
          <a:xfrm>
            <a:off x="755576" y="2204864"/>
            <a:ext cx="7772400" cy="27352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6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6000" dirty="0" smtClean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s-MX" sz="6000" dirty="0">
                <a:solidFill>
                  <a:schemeClr val="accent6">
                    <a:lumMod val="50000"/>
                  </a:schemeClr>
                </a:solidFill>
              </a:rPr>
              <a:t>DEPRESIÓN EN LA ADOLESCENCIA</a:t>
            </a:r>
            <a:br>
              <a:rPr lang="es-MX" sz="6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6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6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dirty="0"/>
              <a:t/>
            </a:r>
            <a:br>
              <a:rPr lang="es-MX" dirty="0"/>
            </a:br>
            <a:endParaRPr lang="es-ES" sz="2700" dirty="0"/>
          </a:p>
        </p:txBody>
      </p:sp>
      <p:sp>
        <p:nvSpPr>
          <p:cNvPr id="5" name="4 Marcador de texto"/>
          <p:cNvSpPr>
            <a:spLocks noGrp="1"/>
          </p:cNvSpPr>
          <p:nvPr>
            <p:ph type="subTitle" idx="4294967295"/>
          </p:nvPr>
        </p:nvSpPr>
        <p:spPr>
          <a:xfrm>
            <a:off x="0" y="4797425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es-MX" sz="15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80000"/>
              </a:lnSpc>
              <a:buFont typeface="Arial" charset="0"/>
              <a:buNone/>
            </a:pPr>
            <a:r>
              <a:rPr lang="es-MX" sz="1700" b="1" dirty="0" smtClean="0">
                <a:solidFill>
                  <a:schemeClr val="tx1"/>
                </a:solidFill>
                <a:latin typeface="Arial Black" pitchFamily="34" charset="0"/>
              </a:rPr>
              <a:t>GRUPO 617</a:t>
            </a:r>
            <a:r>
              <a:rPr lang="es-MX" sz="1700" b="1" dirty="0">
                <a:solidFill>
                  <a:srgbClr val="898989"/>
                </a:solidFill>
                <a:latin typeface="Arial Black" pitchFamily="34" charset="0"/>
              </a:rPr>
              <a:t/>
            </a:r>
            <a:br>
              <a:rPr lang="es-MX" sz="1700" b="1" dirty="0">
                <a:solidFill>
                  <a:srgbClr val="898989"/>
                </a:solidFill>
                <a:latin typeface="Arial Black" pitchFamily="34" charset="0"/>
              </a:rPr>
            </a:br>
            <a:r>
              <a:rPr lang="es-MX" sz="2100" b="1" dirty="0" err="1">
                <a:solidFill>
                  <a:schemeClr val="tx1"/>
                </a:solidFill>
                <a:latin typeface="Arial" charset="0"/>
              </a:rPr>
              <a:t>Celón</a:t>
            </a:r>
            <a:r>
              <a:rPr lang="es-MX" sz="2100" b="1" dirty="0">
                <a:solidFill>
                  <a:schemeClr val="tx1"/>
                </a:solidFill>
                <a:latin typeface="Arial" charset="0"/>
              </a:rPr>
              <a:t> Galván Julieta</a:t>
            </a:r>
            <a:br>
              <a:rPr lang="es-MX" sz="2100" b="1" dirty="0">
                <a:solidFill>
                  <a:schemeClr val="tx1"/>
                </a:solidFill>
                <a:latin typeface="Arial" charset="0"/>
              </a:rPr>
            </a:br>
            <a:r>
              <a:rPr lang="es-MX" sz="2100" b="1" dirty="0">
                <a:solidFill>
                  <a:schemeClr val="tx1"/>
                </a:solidFill>
                <a:latin typeface="Arial" charset="0"/>
              </a:rPr>
              <a:t>Martínez </a:t>
            </a:r>
            <a:r>
              <a:rPr lang="es-MX" sz="2100" b="1" dirty="0" err="1">
                <a:solidFill>
                  <a:schemeClr val="tx1"/>
                </a:solidFill>
                <a:latin typeface="Arial" charset="0"/>
              </a:rPr>
              <a:t>Martínez</a:t>
            </a:r>
            <a:r>
              <a:rPr lang="es-MX" sz="2100" b="1" dirty="0">
                <a:solidFill>
                  <a:schemeClr val="tx1"/>
                </a:solidFill>
                <a:latin typeface="Arial" charset="0"/>
              </a:rPr>
              <a:t> Samuel armando</a:t>
            </a:r>
            <a:br>
              <a:rPr lang="es-MX" sz="2100" b="1" dirty="0">
                <a:solidFill>
                  <a:schemeClr val="tx1"/>
                </a:solidFill>
                <a:latin typeface="Arial" charset="0"/>
              </a:rPr>
            </a:br>
            <a:r>
              <a:rPr lang="es-MX" sz="2100" b="1" dirty="0">
                <a:solidFill>
                  <a:schemeClr val="tx1"/>
                </a:solidFill>
                <a:latin typeface="Arial" charset="0"/>
              </a:rPr>
              <a:t>Robles García Juan Alberto </a:t>
            </a:r>
            <a:br>
              <a:rPr lang="es-MX" sz="2100" b="1" dirty="0">
                <a:solidFill>
                  <a:schemeClr val="tx1"/>
                </a:solidFill>
                <a:latin typeface="Arial" charset="0"/>
              </a:rPr>
            </a:br>
            <a:r>
              <a:rPr lang="es-MX" sz="2100" b="1" dirty="0">
                <a:solidFill>
                  <a:schemeClr val="tx1"/>
                </a:solidFill>
                <a:latin typeface="Arial" charset="0"/>
              </a:rPr>
              <a:t>Rosas Aguirre Karla </a:t>
            </a:r>
            <a:r>
              <a:rPr lang="es-MX" sz="2100" b="1" dirty="0" smtClean="0">
                <a:solidFill>
                  <a:schemeClr val="tx1"/>
                </a:solidFill>
                <a:latin typeface="Arial" charset="0"/>
              </a:rPr>
              <a:t>Rebeca</a:t>
            </a:r>
          </a:p>
          <a:p>
            <a:pPr marL="457200" lvl="1" indent="0">
              <a:lnSpc>
                <a:spcPct val="80000"/>
              </a:lnSpc>
              <a:buFont typeface="Arial" charset="0"/>
              <a:buNone/>
            </a:pPr>
            <a:endParaRPr lang="es-ES" sz="21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8308" name="5 Rectángulo"/>
          <p:cNvSpPr>
            <a:spLocks noChangeArrowheads="1"/>
          </p:cNvSpPr>
          <p:nvPr/>
        </p:nvSpPr>
        <p:spPr bwMode="auto">
          <a:xfrm>
            <a:off x="1835150" y="333375"/>
            <a:ext cx="5167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  <a:t>Universidad Nacional Autónoma de México </a:t>
            </a:r>
          </a:p>
          <a:p>
            <a:pPr algn="ctr"/>
            <a: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  <a:t>Colegio de Ciencias y Humanidades </a:t>
            </a:r>
          </a:p>
          <a:p>
            <a:pPr algn="ctr"/>
            <a: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  <a:t>Plantel Azcapotzalco </a:t>
            </a:r>
          </a:p>
        </p:txBody>
      </p:sp>
      <p:pic>
        <p:nvPicPr>
          <p:cNvPr id="98309" name="6 Imagen" descr="http://profile.ak.fbcdn.net/hprofile-ak-snc4/41613_141517665883472_767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0463" y="260350"/>
            <a:ext cx="16335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7 Imagen" descr="http://www.bosch.com.mx/content/language2/img_productworlds/logoUN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16430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" dirty="0" smtClean="0"/>
              <a:t>La depresión no se puede definir fácilmente por su génesis,  por lo que pone en marcha, ya que puede estar relacionada con la historia del paciente y no ser una causa directamente relacionada en tiempo y espacio con la presentación de los síntomas.</a:t>
            </a:r>
            <a:endParaRPr lang="es-MX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" dirty="0" smtClean="0"/>
              <a:t>El núcleo de la depresión lo van a constituir estas ideas de inferioridad, autor reproche,  fracaso, e incluso, en algunos casos, ideas de muerte. </a:t>
            </a:r>
            <a:endParaRPr lang="es-MX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" dirty="0" smtClean="0"/>
              <a:t>La depresión no se puede definir fácilmente por su génesis,  por lo que pone en marcha, ya que puede estar relacionada con la historia del paciente y no ser una causa directamente relacionada en tiempo y espacio con la presentación de los síntomas.</a:t>
            </a:r>
            <a:endParaRPr lang="es-MX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" dirty="0" smtClean="0"/>
              <a:t>El núcleo de la depresión lo van a constituir estas ideas de inferioridad, autor reproche,  fracaso, e incluso, en algunos casos, ideas de muerte. </a:t>
            </a:r>
            <a:endParaRPr lang="es-MX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764704"/>
            <a:ext cx="8839200" cy="46805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endParaRPr lang="es-ES" sz="1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bg1"/>
              </a:buClr>
            </a:pPr>
            <a:endParaRPr lang="es-ES" sz="22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Tristeza la mayor parte del tiempo</a:t>
            </a:r>
            <a:endParaRPr lang="es-MX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Pérdida de interés o placer en actividades que solía disfrutar</a:t>
            </a:r>
            <a:endParaRPr lang="es-MX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Pérdida o aumento de peso</a:t>
            </a:r>
            <a:endParaRPr lang="es-MX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Dificultad para dormir o sueño excesivo</a:t>
            </a:r>
            <a:endParaRPr lang="es-MX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Pérdida de energía</a:t>
            </a:r>
            <a:endParaRPr lang="es-MX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Sentimientos de desvalorización</a:t>
            </a:r>
            <a:endParaRPr lang="es-MX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Desinterés hacia amigos o familiares</a:t>
            </a:r>
            <a:endParaRPr lang="es-MX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Irritabilidad, enojo, ansiedad</a:t>
            </a:r>
            <a:endParaRPr lang="es-MX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Incapacidad para concentrarse</a:t>
            </a:r>
            <a:endParaRPr lang="es-MX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Achaques (Aunque se encuentre bien físicamente)</a:t>
            </a:r>
            <a:endParaRPr lang="es-MX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Sentimientos de culpa</a:t>
            </a:r>
            <a:endParaRPr lang="es-MX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Sentirse inútil</a:t>
            </a:r>
            <a:endParaRPr lang="es-MX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Pensamientos de muerte </a:t>
            </a:r>
            <a:endParaRPr lang="es-MX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Pensar en el suicidio</a:t>
            </a:r>
            <a:endParaRPr lang="es-MX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®"/>
            </a:pPr>
            <a:r>
              <a:rPr lang="es-ES" sz="1800" b="1" dirty="0" smtClean="0">
                <a:solidFill>
                  <a:schemeClr val="accent6"/>
                </a:solidFill>
                <a:latin typeface="Comic Sans MS" pitchFamily="66" charset="0"/>
              </a:rPr>
              <a:t>Episodios de pérdida de la memoria</a:t>
            </a:r>
            <a:endParaRPr lang="es-ES_tradnl" sz="1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s-ES_tradnl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s-ES_tradnl" sz="1600" dirty="0" smtClean="0"/>
          </a:p>
        </p:txBody>
      </p:sp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2987824" y="78172"/>
            <a:ext cx="49704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04"/>
              </a:avLst>
            </a:prstTxWarp>
          </a:bodyPr>
          <a:lstStyle/>
          <a:p>
            <a:pPr algn="ctr"/>
            <a:r>
              <a:rPr lang="es-ES_tradnl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 Black"/>
              </a:rPr>
              <a:t>SINTOMAS DE LA DEPRESIÓN</a:t>
            </a:r>
          </a:p>
        </p:txBody>
      </p:sp>
      <p:pic>
        <p:nvPicPr>
          <p:cNvPr id="47108" name="Picture 4" descr="ANd9GcQ3HZ730YOysDr092PhLEUXm8a2gYIffRLoCPgEb86Q0oLMckP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4403" y="3726364"/>
            <a:ext cx="3357528" cy="315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1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71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71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  <p:bldP spid="47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s-ES_tradnl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endParaRPr lang="es-ES_tradnl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s-ES_tradnl" sz="2000" b="1" dirty="0" smtClean="0">
                <a:solidFill>
                  <a:schemeClr val="bg2">
                    <a:lumMod val="50000"/>
                  </a:schemeClr>
                </a:solidFill>
              </a:rPr>
              <a:t>Generalmente se tienen 2 tipos de depresión, de las cuales se derivan otras.</a:t>
            </a:r>
          </a:p>
          <a:p>
            <a:pPr eaLnBrk="1" hangingPunct="1"/>
            <a:endParaRPr lang="es-ES_tradnl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s-ES_tradnl" sz="2400" b="1" dirty="0" smtClean="0">
                <a:solidFill>
                  <a:schemeClr val="bg2">
                    <a:lumMod val="50000"/>
                  </a:schemeClr>
                </a:solidFill>
              </a:rPr>
              <a:t>DISTIMIA:</a:t>
            </a:r>
          </a:p>
          <a:p>
            <a:pPr eaLnBrk="1" hangingPunct="1"/>
            <a:endParaRPr lang="es-ES_tradnl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s-ES_tradnl" sz="2000" b="1" dirty="0" smtClean="0">
                <a:solidFill>
                  <a:schemeClr val="bg2">
                    <a:lumMod val="50000"/>
                  </a:schemeClr>
                </a:solidFill>
              </a:rPr>
              <a:t>Es una leve depresión y generalmente desaparece por si sola, suele durar desde días a meses.</a:t>
            </a:r>
          </a:p>
          <a:p>
            <a:pPr eaLnBrk="1" hangingPunct="1"/>
            <a:endParaRPr lang="es-ES_tradnl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s-ES_tradnl" sz="2400" b="1" dirty="0" smtClean="0">
                <a:solidFill>
                  <a:schemeClr val="bg2">
                    <a:lumMod val="50000"/>
                  </a:schemeClr>
                </a:solidFill>
              </a:rPr>
              <a:t>DEPRESIÓN MAYOR:</a:t>
            </a:r>
          </a:p>
          <a:p>
            <a:pPr eaLnBrk="1" hangingPunct="1"/>
            <a:endParaRPr lang="es-ES_tradnl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ES_tradnl" sz="2000" b="1" dirty="0" smtClean="0">
                <a:solidFill>
                  <a:schemeClr val="bg2">
                    <a:lumMod val="50000"/>
                  </a:schemeClr>
                </a:solidFill>
              </a:rPr>
              <a:t>En este tipo de depresiones son las que mas duran y en el peor de los casos se llega al suicidio. </a:t>
            </a:r>
          </a:p>
        </p:txBody>
      </p:sp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1979612" y="0"/>
            <a:ext cx="5991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481"/>
              </a:avLst>
            </a:prstTxWarp>
          </a:bodyPr>
          <a:lstStyle/>
          <a:p>
            <a:pPr algn="ctr"/>
            <a:r>
              <a:rPr lang="es-ES_tradnl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 Black"/>
              </a:rPr>
              <a:t>TIPOS DE DEPRESIÓN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3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3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3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3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3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3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3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  <p:bldP spid="481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989138"/>
            <a:ext cx="3779838" cy="3384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sz="1800" b="1" dirty="0" smtClean="0">
                <a:solidFill>
                  <a:schemeClr val="accent6">
                    <a:lumMod val="75000"/>
                  </a:schemeClr>
                </a:solidFill>
              </a:rPr>
              <a:t>“El trastorno bipolar recibe muchos nombres: depresión maníaca, trastorno maníaco-depresivo, trastorno bipolar del ánimo y trastorno bipolar afectivo. “ </a:t>
            </a:r>
          </a:p>
          <a:p>
            <a:pPr eaLnBrk="1" hangingPunct="1">
              <a:lnSpc>
                <a:spcPct val="80000"/>
              </a:lnSpc>
            </a:pPr>
            <a:endParaRPr lang="es-MX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MX" sz="1800" b="1" dirty="0" smtClean="0">
                <a:solidFill>
                  <a:schemeClr val="accent6">
                    <a:lumMod val="75000"/>
                  </a:schemeClr>
                </a:solidFill>
              </a:rPr>
              <a:t>Esta enfermedad tiene 4 formas diferentes de presentarse que son: Bipolar I, Bipolar II, Trastorno ciclotímico o Trastorno bipolar no especificado, se distinguen entre sí por sus síntomas.</a:t>
            </a:r>
          </a:p>
          <a:p>
            <a:pPr eaLnBrk="1" hangingPunct="1">
              <a:lnSpc>
                <a:spcPct val="80000"/>
              </a:lnSpc>
            </a:pPr>
            <a:endParaRPr lang="es-MX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MX" sz="1800" b="1" dirty="0" smtClean="0">
                <a:solidFill>
                  <a:schemeClr val="accent6">
                    <a:lumMod val="75000"/>
                  </a:schemeClr>
                </a:solidFill>
              </a:rPr>
              <a:t>No tiene cura</a:t>
            </a:r>
            <a:endParaRPr lang="es-ES_tradnl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1800" b="1" dirty="0" smtClean="0">
                <a:solidFill>
                  <a:schemeClr val="bg1"/>
                </a:solidFill>
              </a:rPr>
              <a:t/>
            </a:r>
            <a:br>
              <a:rPr lang="es-ES_tradnl" sz="1800" b="1" dirty="0" smtClean="0">
                <a:solidFill>
                  <a:schemeClr val="bg1"/>
                </a:solidFill>
              </a:rPr>
            </a:br>
            <a:endParaRPr lang="es-ES_tradnl" sz="1800" b="1" dirty="0" smtClean="0">
              <a:solidFill>
                <a:schemeClr val="bg1"/>
              </a:solidFill>
            </a:endParaRP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979613" y="620713"/>
            <a:ext cx="5991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481"/>
              </a:avLst>
            </a:prstTxWarp>
          </a:bodyPr>
          <a:lstStyle/>
          <a:p>
            <a:pPr algn="ctr"/>
            <a:r>
              <a:rPr lang="es-ES_tradnl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 Black"/>
              </a:rPr>
              <a:t>TRANSTORNO BIPOLAR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84213" y="1989138"/>
            <a:ext cx="683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s-ES_tradnl" sz="3200"/>
          </a:p>
        </p:txBody>
      </p:sp>
      <p:sp>
        <p:nvSpPr>
          <p:cNvPr id="62468" name="AutoShape 5" descr="2Q=="/>
          <p:cNvSpPr>
            <a:spLocks noChangeAspect="1" noChangeArrowheads="1"/>
          </p:cNvSpPr>
          <p:nvPr/>
        </p:nvSpPr>
        <p:spPr bwMode="auto">
          <a:xfrm>
            <a:off x="3762375" y="2619375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62469" name="AutoShape 6" descr="Z"/>
          <p:cNvSpPr>
            <a:spLocks noChangeAspect="1" noChangeArrowheads="1"/>
          </p:cNvSpPr>
          <p:nvPr/>
        </p:nvSpPr>
        <p:spPr bwMode="auto">
          <a:xfrm>
            <a:off x="3986213" y="2552700"/>
            <a:ext cx="1171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pic>
        <p:nvPicPr>
          <p:cNvPr id="49159" name="Picture 7" descr="20100910_mgb_Trastorno_bipolar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5225" y="1700808"/>
            <a:ext cx="3341191" cy="392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  <p:bldP spid="491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495425"/>
            <a:ext cx="36004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SINTOMAS DE MANIA:</a:t>
            </a:r>
          </a:p>
          <a:p>
            <a:pPr eaLnBrk="1" hangingPunct="1">
              <a:lnSpc>
                <a:spcPct val="80000"/>
              </a:lnSpc>
            </a:pPr>
            <a:endParaRPr lang="es-MX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habla y pensamiento acelerados</a:t>
            </a:r>
          </a:p>
          <a:p>
            <a:pPr eaLnBrk="1" hangingPunct="1">
              <a:lnSpc>
                <a:spcPct val="80000"/>
              </a:lnSpc>
            </a:pPr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aumento de la energía</a:t>
            </a:r>
          </a:p>
          <a:p>
            <a:pPr eaLnBrk="1" hangingPunct="1">
              <a:lnSpc>
                <a:spcPct val="80000"/>
              </a:lnSpc>
            </a:pPr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disminuye la necesidad de dormir</a:t>
            </a:r>
          </a:p>
          <a:p>
            <a:pPr eaLnBrk="1" hangingPunct="1">
              <a:lnSpc>
                <a:spcPct val="80000"/>
              </a:lnSpc>
            </a:pPr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estado de ánimo alto y optimismo exagerado</a:t>
            </a:r>
          </a:p>
          <a:p>
            <a:pPr eaLnBrk="1" hangingPunct="1">
              <a:lnSpc>
                <a:spcPct val="80000"/>
              </a:lnSpc>
            </a:pPr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aumento de la actividad física y mental</a:t>
            </a:r>
          </a:p>
          <a:p>
            <a:pPr eaLnBrk="1" hangingPunct="1">
              <a:lnSpc>
                <a:spcPct val="80000"/>
              </a:lnSpc>
            </a:pPr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irritabilidad excesiva, comportamiento agresivo e impaciencia</a:t>
            </a:r>
          </a:p>
          <a:p>
            <a:pPr eaLnBrk="1" hangingPunct="1">
              <a:lnSpc>
                <a:spcPct val="80000"/>
              </a:lnSpc>
            </a:pPr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escasa sensatez</a:t>
            </a:r>
          </a:p>
          <a:p>
            <a:pPr eaLnBrk="1" hangingPunct="1">
              <a:lnSpc>
                <a:spcPct val="80000"/>
              </a:lnSpc>
            </a:pPr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comportamiento imprudente,</a:t>
            </a:r>
          </a:p>
          <a:p>
            <a:pPr eaLnBrk="1" hangingPunct="1">
              <a:lnSpc>
                <a:spcPct val="80000"/>
              </a:lnSpc>
            </a:pPr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dificultades de concentración</a:t>
            </a:r>
          </a:p>
          <a:p>
            <a:pPr eaLnBrk="1" hangingPunct="1">
              <a:lnSpc>
                <a:spcPct val="80000"/>
              </a:lnSpc>
            </a:pPr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sentimiento inflado de la importancia personal</a:t>
            </a:r>
            <a:endParaRPr lang="es-ES_tradnl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280828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04"/>
              </a:avLst>
            </a:prstTxWarp>
          </a:bodyPr>
          <a:lstStyle/>
          <a:p>
            <a:pPr algn="ctr"/>
            <a:r>
              <a:rPr lang="es-ES_tradnl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 Black"/>
              </a:rPr>
              <a:t>SINTOMAS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787900" y="1484313"/>
            <a:ext cx="37798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SINTOMAS DE ESTADO DEPRESIVO: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Pérdida de interés en las actividades habituales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Estado de ánimo irritable o triste prolongado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Falta de energía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Sentimientos de culpa, ira, preocupación y ansiedad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Problemas para dormir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Problemas académicos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Dificultad para concentrarse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incapacidad de experimentar placer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Problemas con el apetito </a:t>
            </a:r>
            <a:endParaRPr lang="es-ES_tradnl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1600" b="1" dirty="0">
                <a:solidFill>
                  <a:schemeClr val="accent1">
                    <a:lumMod val="50000"/>
                  </a:schemeClr>
                </a:solidFill>
              </a:rPr>
              <a:t>pensamientos de muerte o de </a:t>
            </a:r>
            <a:r>
              <a:rPr lang="es-ES_tradnl" sz="1600" b="1" dirty="0">
                <a:solidFill>
                  <a:schemeClr val="bg1"/>
                </a:solidFill>
              </a:rPr>
              <a:t>suicidio</a:t>
            </a:r>
            <a:r>
              <a:rPr lang="es-ES_tradnl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allAtOnce"/>
      <p:bldP spid="50179" grpId="0"/>
      <p:bldP spid="501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229600" cy="1223962"/>
          </a:xfrm>
        </p:spPr>
        <p:txBody>
          <a:bodyPr/>
          <a:lstStyle/>
          <a:p>
            <a:pPr eaLnBrk="1" hangingPunct="1"/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El trastorno afectivo estacional (TAE) es tipo de depresión que sufren las personas durante el invierno, pero se regresa a la normalidad con la primavera.</a:t>
            </a:r>
            <a:endParaRPr lang="es-ES_tradnl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es-ES_tradnl" sz="1600" b="1" dirty="0" smtClean="0">
                <a:solidFill>
                  <a:schemeClr val="accent1">
                    <a:lumMod val="50000"/>
                  </a:schemeClr>
                </a:solidFill>
              </a:rPr>
              <a:t>Se calcula que aproximadamente 6 de cada 100 personas (6%) tienen TAE</a:t>
            </a:r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3779838" y="692150"/>
            <a:ext cx="17272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04"/>
              </a:avLst>
            </a:prstTxWarp>
          </a:bodyPr>
          <a:lstStyle/>
          <a:p>
            <a:pPr algn="ctr"/>
            <a:r>
              <a:rPr lang="es-ES_tradnl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 Black"/>
              </a:rPr>
              <a:t>TAE</a:t>
            </a:r>
          </a:p>
        </p:txBody>
      </p:sp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1069432" y="2949489"/>
            <a:ext cx="16557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04"/>
              </a:avLst>
            </a:prstTxWarp>
          </a:bodyPr>
          <a:lstStyle/>
          <a:p>
            <a:pPr algn="ctr"/>
            <a:r>
              <a:rPr lang="es-ES_tradnl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 Black"/>
              </a:rPr>
              <a:t>SINTOMAS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23850" y="3789363"/>
            <a:ext cx="34559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Cambios en el estado de ánimo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Incapacidad para disfrutar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Poca energía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Cambios en el sueño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Cambios en la alimentación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Dificultad para concentrarse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Disminución de las </a:t>
            </a:r>
            <a:r>
              <a:rPr lang="es-MX" sz="1600" b="1" dirty="0">
                <a:solidFill>
                  <a:schemeClr val="bg1"/>
                </a:solidFill>
              </a:rPr>
              <a:t>actividades sociales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pic>
        <p:nvPicPr>
          <p:cNvPr id="51206" name="Picture 6" descr="t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357563"/>
            <a:ext cx="44640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  <p:bldP spid="51203" grpId="0"/>
      <p:bldP spid="51204" grpId="0"/>
      <p:bldP spid="512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causas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MX" b="1" dirty="0" err="1" smtClean="0"/>
              <a:t>Bullying</a:t>
            </a:r>
            <a:r>
              <a:rPr lang="es-MX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MX" dirty="0" smtClean="0"/>
              <a:t>Se caracteriza porque quien lo ejerce, ostenta un abuso de poder y un deseo de intimidar y dominar a otras personas.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MX" dirty="0" smtClean="0"/>
              <a:t>El </a:t>
            </a:r>
            <a:r>
              <a:rPr lang="es-MX" dirty="0" err="1" smtClean="0"/>
              <a:t>bullying</a:t>
            </a:r>
            <a:r>
              <a:rPr lang="es-MX" dirty="0" smtClean="0"/>
              <a:t> se da entre pares y sucede entre una o varias personas, aunque por lo general, se lleva a cabo entre varias personas, dejando a la persona que recibe el maltrato en total indefensión.</a:t>
            </a:r>
            <a:endParaRPr lang="es-MX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65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La persona que intimida causa en ésta última un daño físico y/o emocional, que se manifiesta con un descenso en la autoestima, estados de ansiedad e incluso depresión dificultando su integración en el medio escolar y el desarrollo normal del aprendizaje. </a:t>
            </a:r>
          </a:p>
          <a:p>
            <a:pPr eaLnBrk="1" hangingPunct="1"/>
            <a:endParaRPr lang="es-MX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75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A su vez la persona que ejerce el maltrato aprende que por medio de la violencia puede llegar a lograr sus metas, tomando decisiones impulsivas y poco asertivas.</a:t>
            </a:r>
          </a:p>
          <a:p>
            <a:pPr eaLnBrk="1" hangingPunct="1"/>
            <a:endParaRPr lang="es-MX" smtClean="0"/>
          </a:p>
        </p:txBody>
      </p:sp>
      <p:pic>
        <p:nvPicPr>
          <p:cNvPr id="4" name="3 Imagen" descr="bullying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005263"/>
            <a:ext cx="3024188" cy="236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588" name="4 Imagen" descr="Bullying_galeriaBig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500438"/>
            <a:ext cx="4392613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755576" y="548680"/>
            <a:ext cx="7772400" cy="1957388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accent6">
                    <a:lumMod val="75000"/>
                  </a:schemeClr>
                </a:solidFill>
              </a:rPr>
              <a:t>LA DEPRESIÓN UNA ENFERMEDAD QUE MUCHOS PADECEN Y POCOS CONOCEN </a:t>
            </a:r>
            <a:endParaRPr lang="es-E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9332" name="3 Imagen" descr="http://filoempresa.files.wordpress.com/2010/10/felicid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708275"/>
            <a:ext cx="45370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MX" b="1" dirty="0" smtClean="0"/>
              <a:t>La familia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MX" dirty="0" smtClean="0"/>
              <a:t>Otro de los factores causantes de la depresión son los conflictos que puede haber dentro de una familia</a:t>
            </a:r>
            <a:r>
              <a:rPr lang="es-MX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MX" dirty="0" smtClean="0"/>
              <a:t>La </a:t>
            </a:r>
            <a:r>
              <a:rPr lang="es-MX" b="1" dirty="0" smtClean="0"/>
              <a:t>depresión post-noviazgo</a:t>
            </a:r>
            <a:r>
              <a:rPr lang="es-MX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MX" dirty="0" smtClean="0"/>
              <a:t>Es ese sentimiento de tristeza y nostalgia que nos invade cuando tronamos con el novio y es que una ruptura es algo traumático pues no es fácil enfrentar de la noche a la mañana la soledad y la angustia de tener que empezar de nuevo.</a:t>
            </a:r>
            <a:endParaRPr lang="es-MX" b="1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69634" name="3 Marcador de contenido" descr="imagesCA3NUG9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484313"/>
            <a:ext cx="3889375" cy="2233612"/>
          </a:xfrm>
        </p:spPr>
      </p:pic>
      <p:pic>
        <p:nvPicPr>
          <p:cNvPr id="69635" name="4 Imagen" descr="080818-suicidio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6338"/>
            <a:ext cx="4191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5 Imagen" descr="problemas-de-familia-en-la-adolescencia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005263"/>
            <a:ext cx="23241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6 Imagen" descr="valores_en_la_familia[1]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484313"/>
            <a:ext cx="380523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MX" smtClean="0"/>
              <a:t>CONSECUENCIAS </a:t>
            </a:r>
            <a:endParaRPr lang="es-ES" smtClean="0"/>
          </a:p>
        </p:txBody>
      </p:sp>
      <p:sp>
        <p:nvSpPr>
          <p:cNvPr id="77826" name="3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ES" smtClean="0"/>
              <a:t>La depresión afecta al organismo ocasionando alteraciones como perdida de peso, insomnio, falta de apetito o también puede causar lo contrario; aumento de apetito y de peso. Las personas deprimidas suelen sentirse cansados y sin energías y muchas veces pierden el interés sexual, ansiedad, abatimiento, pérdida del sueño.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5 Marcador de contenido" descr="http://1.bp.blogspot.com/__WPTlgCuPOk/S5sLZvFxDHI/AAAAAAAAErQ/yQkDUFzR3XY/s400/Obesidad+y+depresi%C3%B3n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4313"/>
            <a:ext cx="2838450" cy="2971800"/>
          </a:xfrm>
        </p:spPr>
      </p:pic>
      <p:pic>
        <p:nvPicPr>
          <p:cNvPr id="78851" name="6 Imagen" descr="http://www.bbc.co.uk/worldservice/assets/images/2009/09/01/090901123429_adolescente_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285750"/>
            <a:ext cx="23669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7 Imagen" descr="http://www.cronicasdelperu.com/wp-content/uploads/2010/11/stress_adolcescen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7250" y="2566988"/>
            <a:ext cx="253206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8 Imagen" descr="http://www.infanciahoy.com/imgnoticias/infanciahoy.com_7470_tapa_1612011_614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214813"/>
            <a:ext cx="192881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9 Imagen" descr="http://www.diariofemenino.com/images/articulos/0000/54/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4071938"/>
            <a:ext cx="23574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MX" smtClean="0"/>
              <a:t>ADICCIONES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800" kern="1200" dirty="0"/>
              <a:t>El paciente se siente solo y aislado de su mundo, requiere la necesidad de pertenecía o simplemente encontrar refugio en no importa donde sea.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800" kern="1200" dirty="0"/>
              <a:t>Algunas de las sustancias psicoadictivas  pueden ser el cigarro, alcohol, la marihuana, la cocaína y los solventes inhalantes, entre otros; </a:t>
            </a:r>
            <a:endParaRPr lang="es-ES" sz="2800" kern="1200" dirty="0"/>
          </a:p>
        </p:txBody>
      </p:sp>
      <p:pic>
        <p:nvPicPr>
          <p:cNvPr id="79875" name="7 Marcador de contenido" descr="http://www.zonaj.net/panel/admin/img_editor/heroina4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844824"/>
            <a:ext cx="4214812" cy="2928937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MX" smtClean="0"/>
              <a:t>ALCOHOLISMO </a:t>
            </a:r>
            <a:endParaRPr lang="es-ES" smtClean="0"/>
          </a:p>
        </p:txBody>
      </p:sp>
      <p:sp>
        <p:nvSpPr>
          <p:cNvPr id="80898" name="3 Marcador de contenido"/>
          <p:cNvSpPr>
            <a:spLocks noGrp="1"/>
          </p:cNvSpPr>
          <p:nvPr>
            <p:ph sz="half" idx="4294967295"/>
          </p:nvPr>
        </p:nvSpPr>
        <p:spPr>
          <a:xfrm>
            <a:off x="4788024" y="1484784"/>
            <a:ext cx="4038600" cy="4525963"/>
          </a:xfrm>
        </p:spPr>
        <p:txBody>
          <a:bodyPr/>
          <a:lstStyle/>
          <a:p>
            <a:pPr eaLnBrk="1" hangingPunct="1"/>
            <a:r>
              <a:rPr lang="es-MX" sz="2800" dirty="0" smtClean="0"/>
              <a:t>Cuando el consumo de bebidas alcohólicas es exagerado o recurrente se produce tolerancia. Es decir, el organismo requiere una mayor dosis de alcohol para obtener las mismas sensaciones.</a:t>
            </a:r>
            <a:endParaRPr lang="es-ES" sz="2800" dirty="0" smtClean="0"/>
          </a:p>
        </p:txBody>
      </p:sp>
      <p:pic>
        <p:nvPicPr>
          <p:cNvPr id="80899" name="4 Marcador de contenido" descr="http://t3.gstatic.com/images?q=tbn:ANd9GcQTKnnKKD8dy5l897mCCD65CsWPH59OoJnzpqrCj_HtVLwRJjBhxw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560" y="1412776"/>
            <a:ext cx="3214688" cy="3857625"/>
          </a:xfrm>
        </p:spPr>
      </p:pic>
    </p:spTree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MX" smtClean="0"/>
              <a:t>DROGADICCIÓN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800" kern="1200" dirty="0"/>
              <a:t>La dependencia de la droga implica ciertos comportamientos que genera un deterioro </a:t>
            </a:r>
            <a:r>
              <a:rPr lang="es-MX" sz="2800" kern="1200" dirty="0" err="1"/>
              <a:t>fisico</a:t>
            </a:r>
            <a:r>
              <a:rPr lang="es-MX" sz="2800" kern="1200" dirty="0"/>
              <a:t>, </a:t>
            </a:r>
            <a:r>
              <a:rPr lang="es-MX" sz="2800" kern="1200" dirty="0" err="1"/>
              <a:t>psicologco</a:t>
            </a:r>
            <a:r>
              <a:rPr lang="es-MX" sz="2800" kern="1200" dirty="0"/>
              <a:t> y social. El adicto, por ejemplo, desea reducir o suspender el consumo pero no puede hacerlo, sino todo lo contrario. </a:t>
            </a:r>
            <a:endParaRPr lang="es-ES" sz="2800" kern="1200" dirty="0"/>
          </a:p>
        </p:txBody>
      </p:sp>
      <p:pic>
        <p:nvPicPr>
          <p:cNvPr id="81923" name="4 Marcador de contenido" descr="http://www.lavozdedurango.com/files/images/drogadiccion.preview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40152" y="4077072"/>
            <a:ext cx="2500312" cy="2143125"/>
          </a:xfrm>
        </p:spPr>
      </p:pic>
      <p:pic>
        <p:nvPicPr>
          <p:cNvPr id="81924" name="7 Imagen" descr="http://t0.gstatic.com/images?q=tbn:ANd9GcQ1XFPnbUV0UnxVur69VDKyaF8JrH8Oqd3ZhEBRksa41fw4grHh7w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196752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MX" dirty="0" smtClean="0"/>
              <a:t>    SUICIDIO </a:t>
            </a:r>
            <a:endParaRPr lang="es-ES" dirty="0" smtClean="0"/>
          </a:p>
        </p:txBody>
      </p:sp>
      <p:sp>
        <p:nvSpPr>
          <p:cNvPr id="82946" name="2 Marcador de contenido"/>
          <p:cNvSpPr>
            <a:spLocks noGrp="1"/>
          </p:cNvSpPr>
          <p:nvPr>
            <p:ph sz="half" idx="4294967295"/>
          </p:nvPr>
        </p:nvSpPr>
        <p:spPr>
          <a:xfrm>
            <a:off x="0" y="1557338"/>
            <a:ext cx="4038600" cy="4525962"/>
          </a:xfrm>
        </p:spPr>
        <p:txBody>
          <a:bodyPr/>
          <a:lstStyle/>
          <a:p>
            <a:pPr eaLnBrk="1" hangingPunct="1"/>
            <a:r>
              <a:rPr lang="es-MX" sz="2800" smtClean="0"/>
              <a:t>Desgraciadamente cuando el paciente no encuentra la salida adecuada, su ultima alternativa es el SUICIDIO, dando fin al problema de DEPRESION pero de igual manera a su VIDA .</a:t>
            </a:r>
            <a:endParaRPr lang="es-ES" sz="2800" smtClean="0"/>
          </a:p>
        </p:txBody>
      </p:sp>
      <p:sp>
        <p:nvSpPr>
          <p:cNvPr id="82949" name="AutoShape 5" descr="9k="/>
          <p:cNvSpPr>
            <a:spLocks noChangeAspect="1" noChangeArrowheads="1"/>
          </p:cNvSpPr>
          <p:nvPr/>
        </p:nvSpPr>
        <p:spPr bwMode="auto">
          <a:xfrm>
            <a:off x="3829050" y="2967038"/>
            <a:ext cx="1485900" cy="923925"/>
          </a:xfrm>
          <a:prstGeom prst="rect">
            <a:avLst/>
          </a:prstGeom>
          <a:noFill/>
        </p:spPr>
        <p:txBody>
          <a:bodyPr/>
          <a:lstStyle/>
          <a:p>
            <a:endParaRPr lang="es-ES_tradnl"/>
          </a:p>
        </p:txBody>
      </p:sp>
      <p:pic>
        <p:nvPicPr>
          <p:cNvPr id="82951" name="Picture 7" descr="suicidio4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365625"/>
            <a:ext cx="3695700" cy="2301875"/>
          </a:xfrm>
          <a:prstGeom prst="rect">
            <a:avLst/>
          </a:prstGeom>
          <a:noFill/>
        </p:spPr>
      </p:pic>
      <p:pic>
        <p:nvPicPr>
          <p:cNvPr id="82953" name="Picture 9" descr="99136suicid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836613"/>
            <a:ext cx="2570162" cy="306863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3 Título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pPr algn="ctr" defTabSz="912813" eaLnBrk="1" hangingPunct="1"/>
            <a:r>
              <a:rPr lang="es-MX" smtClean="0"/>
              <a:t>DATOS DUROS</a:t>
            </a:r>
          </a:p>
        </p:txBody>
      </p:sp>
      <p:graphicFrame>
        <p:nvGraphicFramePr>
          <p:cNvPr id="40963" name="6 Marcador de contenido"/>
          <p:cNvGraphicFramePr>
            <a:graphicFrameLocks noGrp="1"/>
          </p:cNvGraphicFramePr>
          <p:nvPr>
            <p:ph idx="4294967295"/>
          </p:nvPr>
        </p:nvGraphicFramePr>
        <p:xfrm>
          <a:off x="0" y="1935163"/>
          <a:ext cx="8229600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r:id="rId3" imgW="8230313" imgH="4395597" progId="Excel.Chart.8">
                  <p:embed/>
                </p:oleObj>
              </mc:Choice>
              <mc:Fallback>
                <p:oleObj r:id="rId3" imgW="8230313" imgH="4395597" progId="Excel.Chart.8">
                  <p:embed/>
                  <p:pic>
                    <p:nvPicPr>
                      <p:cNvPr id="0" name="6 Marcador de contenido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5163"/>
                        <a:ext cx="8229600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539552" y="1052736"/>
            <a:ext cx="4040188" cy="3846513"/>
          </a:xfrm>
        </p:spPr>
        <p:txBody>
          <a:bodyPr tIns="0"/>
          <a:lstStyle/>
          <a:p>
            <a:pPr defTabSz="912813" eaLnBrk="1" hangingPunct="1"/>
            <a:r>
              <a:rPr lang="es-MX" sz="2200" dirty="0" smtClean="0"/>
              <a:t>De acuerdo con los resultados de  encuesta  los adolescentes con síntomas de depresión es de 22.8 a 50.8% .</a:t>
            </a:r>
          </a:p>
          <a:p>
            <a:pPr defTabSz="912813" eaLnBrk="1" hangingPunct="1"/>
            <a:r>
              <a:rPr lang="es-MX" sz="2200" dirty="0" smtClean="0"/>
              <a:t>La duración de un episodio depresivo se extiende a más  de dos años .</a:t>
            </a:r>
          </a:p>
          <a:p>
            <a:pPr defTabSz="912813" eaLnBrk="1" hangingPunct="1"/>
            <a:r>
              <a:rPr lang="es-MX" sz="2200" dirty="0" smtClean="0"/>
              <a:t>El 26% se recupera a los tres meses.</a:t>
            </a:r>
          </a:p>
          <a:p>
            <a:pPr defTabSz="912813" eaLnBrk="1" hangingPunct="1">
              <a:buFont typeface="Wingdings 2" pitchFamily="18" charset="2"/>
              <a:buNone/>
            </a:pPr>
            <a:r>
              <a:rPr lang="es-MX" sz="2200" dirty="0" smtClean="0"/>
              <a:t> </a:t>
            </a:r>
          </a:p>
          <a:p>
            <a:pPr defTabSz="912813" eaLnBrk="1" hangingPunct="1"/>
            <a:endParaRPr lang="es-MX" sz="2200" dirty="0" smtClean="0"/>
          </a:p>
        </p:txBody>
      </p:sp>
      <p:pic>
        <p:nvPicPr>
          <p:cNvPr id="72707" name="il_fi" descr="http://www.fitnessrossa.com/imagenes/2009/02/depresion.jpg"/>
          <p:cNvPicPr>
            <a:picLocks noGr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4048" y="2924944"/>
            <a:ext cx="3048000" cy="2686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</a:rPr>
              <a:t>LA DEPRESIÓN</a:t>
            </a:r>
            <a:endParaRPr lang="es-MX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dirty="0"/>
          </a:p>
        </p:txBody>
      </p:sp>
      <p:pic>
        <p:nvPicPr>
          <p:cNvPr id="4" name="3 Imagen" descr="depresión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692696"/>
            <a:ext cx="3456384" cy="402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1" name="3 Marcador de contenido"/>
          <p:cNvGraphicFramePr>
            <a:graphicFrameLocks noGrp="1"/>
          </p:cNvGraphicFramePr>
          <p:nvPr>
            <p:ph idx="4294967295"/>
          </p:nvPr>
        </p:nvGraphicFramePr>
        <p:xfrm>
          <a:off x="0" y="1935163"/>
          <a:ext cx="8229600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r:id="rId3" imgW="8230313" imgH="4395597" progId="Excel.Chart.8">
                  <p:embed/>
                </p:oleObj>
              </mc:Choice>
              <mc:Fallback>
                <p:oleObj r:id="rId3" imgW="8230313" imgH="4395597" progId="Excel.Chart.8">
                  <p:embed/>
                  <p:pic>
                    <p:nvPicPr>
                      <p:cNvPr id="0" name="3 Marcador de contenido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5163"/>
                        <a:ext cx="8229600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1 Título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pPr algn="ctr" defTabSz="912813" eaLnBrk="1" hangingPunct="1"/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Centros de ayuda</a:t>
            </a:r>
          </a:p>
        </p:txBody>
      </p:sp>
      <p:sp>
        <p:nvSpPr>
          <p:cNvPr id="76802" name="2 Marcador de contenido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defTabSz="912813" eaLnBrk="1" hangingPunct="1"/>
            <a:r>
              <a:rPr lang="es-MX" smtClean="0"/>
              <a:t>Los centros de ayuda son principalmente para personas con la enfermedad avanzada  donde las ayudan sicológicamente y en algunos casos con tratamientos, algunos de centros de ayuda son: </a:t>
            </a:r>
          </a:p>
          <a:p>
            <a:pPr defTabSz="912813" eaLnBrk="1" hangingPunct="1"/>
            <a:endParaRPr lang="es-MX" smtClean="0"/>
          </a:p>
          <a:p>
            <a:pPr defTabSz="912813" eaLnBrk="1" hangingPunct="1">
              <a:buFont typeface="Wingdings 2" pitchFamily="18" charset="2"/>
              <a:buNone/>
            </a:pPr>
            <a:r>
              <a:rPr lang="es-MX" smtClean="0"/>
              <a:t>     *Instituto Nacional</a:t>
            </a:r>
          </a:p>
          <a:p>
            <a:pPr defTabSz="912813" eaLnBrk="1" hangingPunct="1">
              <a:buFont typeface="Wingdings 2" pitchFamily="18" charset="2"/>
              <a:buNone/>
            </a:pPr>
            <a:r>
              <a:rPr lang="es-MX" smtClean="0"/>
              <a:t>    * Clínica de Salud Mental UNAM</a:t>
            </a:r>
          </a:p>
          <a:p>
            <a:pPr defTabSz="912813" eaLnBrk="1" hangingPunct="1">
              <a:buFont typeface="Wingdings 2" pitchFamily="18" charset="2"/>
              <a:buNone/>
            </a:pPr>
            <a:r>
              <a:rPr lang="es-MX" smtClean="0"/>
              <a:t>    * Central Integral de Salud Mental </a:t>
            </a:r>
          </a:p>
          <a:p>
            <a:pPr defTabSz="912813" eaLnBrk="1" hangingPunct="1">
              <a:buFont typeface="Wingdings 2" pitchFamily="18" charset="2"/>
              <a:buNone/>
            </a:pPr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MX" smtClean="0"/>
              <a:t>SOLUCIONES</a:t>
            </a:r>
            <a:endParaRPr lang="es-ES" smtClean="0"/>
          </a:p>
        </p:txBody>
      </p:sp>
      <p:sp>
        <p:nvSpPr>
          <p:cNvPr id="83970" name="2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ES" smtClean="0"/>
              <a:t>La mejor actitud ante la depresión es el optimismo. Es fundamental para superar una depresión una actitud positiva ante la vida. Optimismo, actividad física, hobbies y vida social son la mejor receta para minimizar las consecuencias de padecer una depresión.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MX"/>
              <a:t>SONRIE!!!</a:t>
            </a:r>
            <a:endParaRPr lang="es-ES"/>
          </a:p>
        </p:txBody>
      </p:sp>
      <p:pic>
        <p:nvPicPr>
          <p:cNvPr id="100355" name="3 Marcador de contenido" descr="http://t1.gstatic.com/images?q=tbn:ANd9GcQcOr7ewtlShBWePKbW6RLiDwW_KmxVRJr_yyuBd8LAIEs7v5iklA&amp;t=1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03848" y="2348880"/>
            <a:ext cx="2643187" cy="1743075"/>
          </a:xfrm>
          <a:ln/>
        </p:spPr>
      </p:pic>
      <p:pic>
        <p:nvPicPr>
          <p:cNvPr id="100356" name="4 Imagen" descr="http://t0.gstatic.com/images?q=tbn:ANd9GcTrFpj3bTVTBmzXJQAei33ScgtBmIiHpsouM326_BOykmg4xB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40" y="1412776"/>
            <a:ext cx="207168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AutoShape 2" descr="http://t0.gstatic.com/images?q=tbn:ANd9GcSshORcy7jGUdFIxbu5xJRj5PD4cOVSyBMnac09VsfY7CWbDRh-G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pic>
        <p:nvPicPr>
          <p:cNvPr id="100358" name="6 Imagen" descr="http://t0.gstatic.com/images?q=tbn:ANd9GcSshORcy7jGUdFIxbu5xJRj5PD4cOVSyBMnac09VsfY7CWbDRh-G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230980"/>
            <a:ext cx="1714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7 Imagen" descr="http://t0.gstatic.com/images?q=tbn:ANd9GcQ4crGr8zrfPSaFfPytKEIt1VWc-FlXxFX0UtHbRknY7kaTqkRF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643438"/>
            <a:ext cx="200025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8 Imagen" descr="http://t2.gstatic.com/images?q=tbn:ANd9GcTccuEVyEOdDrpvOKPSGvs-lgJ2Ba1kWxv4Kj16U-XmeFY5rHh9E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4572000"/>
            <a:ext cx="22288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5222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800" smtClean="0"/>
              <a:t>La depresión puede ser un síndrome, es decir, un conjunto de síntomas, o bien, puede aparecer como síntoma asociado en otra entidad o trastorno, por ejemplo, como consecuencia de una enfermedad.</a:t>
            </a:r>
          </a:p>
          <a:p>
            <a:pPr eaLnBrk="1" hangingPunct="1"/>
            <a:endParaRPr lang="es-MX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4" name="3 Marcador de contenido" descr="depresion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72816"/>
            <a:ext cx="5193754" cy="3830265"/>
          </a:xfrm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Desde una perspectiva clínica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" dirty="0" smtClean="0"/>
              <a:t>La depresión consiste en un estado de ánimo bajo, con pérdida del interés en casi todas las áreas y actividades.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" dirty="0" smtClean="0"/>
              <a:t> Alteración del apetito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" dirty="0" smtClean="0"/>
              <a:t>Alteraciones del sueño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" dirty="0" smtClean="0"/>
              <a:t> Disminución de energía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" dirty="0" smtClean="0"/>
              <a:t> Sentimientos excesivos o inadecuados de inutilidad,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" dirty="0" smtClean="0"/>
              <a:t> Sentimientos de culpa.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s-MX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4" name="3 Marcador de contenido" descr="depresion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810000" cy="2514600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5299" name="4 Imagen" descr="image116[1]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781300"/>
            <a:ext cx="25812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" dirty="0" smtClean="0"/>
              <a:t>Dificultades de pensamiento o de concentración e ideas de muerte o suicidio recurrentes.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" dirty="0" smtClean="0"/>
              <a:t> Sentimientos de tristeza, de desamparo, amor propio disminuido.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" dirty="0" smtClean="0"/>
              <a:t>La seguridad está amenazada debido a la pérdida de algo o alguien que la garantizaba e incapacidad de enfrentarse solo a las diferentes exigencias de la vida.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s-MX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Desde una perspectiva psicoanalítica</a:t>
            </a:r>
            <a:endParaRPr lang="es-MX" dirty="0"/>
          </a:p>
        </p:txBody>
      </p:sp>
      <p:sp>
        <p:nvSpPr>
          <p:cNvPr id="5734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La depresión es básicamente la elaboración de un duelo. Un duelo por algo que se perdió, algo que se tenía y que ya no se tiene. En todas las situaciones algo se está viviendo como inalcanzable, algo se desea tener y no se ha conseguido.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je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1325</Words>
  <Application>Microsoft Office PowerPoint</Application>
  <PresentationFormat>Presentación en pantalla (4:3)</PresentationFormat>
  <Paragraphs>148</Paragraphs>
  <Slides>33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Viajes</vt:lpstr>
      <vt:lpstr>Gráfico de Microsoft Excel</vt:lpstr>
      <vt:lpstr> LA DEPRESIÓN EN LA ADOLESCENCIA    </vt:lpstr>
      <vt:lpstr>LA DEPRESIÓN UNA ENFERMEDAD QUE MUCHOS PADECEN Y POCOS CONOCEN </vt:lpstr>
      <vt:lpstr>LA DEPRESIÓN</vt:lpstr>
      <vt:lpstr>Presentación de PowerPoint</vt:lpstr>
      <vt:lpstr>Presentación de PowerPoint</vt:lpstr>
      <vt:lpstr>Desde una perspectiva clínica</vt:lpstr>
      <vt:lpstr>Presentación de PowerPoint</vt:lpstr>
      <vt:lpstr>Presentación de PowerPoint</vt:lpstr>
      <vt:lpstr>Desde una perspectiva psicoanalítica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causas</vt:lpstr>
      <vt:lpstr>Presentación de PowerPoint</vt:lpstr>
      <vt:lpstr>Presentación de PowerPoint</vt:lpstr>
      <vt:lpstr>Presentación de PowerPoint</vt:lpstr>
      <vt:lpstr>Presentación de PowerPoint</vt:lpstr>
      <vt:lpstr>CONSECUENCIAS </vt:lpstr>
      <vt:lpstr>Presentación de PowerPoint</vt:lpstr>
      <vt:lpstr>ADICCIONES</vt:lpstr>
      <vt:lpstr>ALCOHOLISMO </vt:lpstr>
      <vt:lpstr>DROGADICCIÓN</vt:lpstr>
      <vt:lpstr>    SUICIDIO </vt:lpstr>
      <vt:lpstr>DATOS DUROS</vt:lpstr>
      <vt:lpstr>Presentación de PowerPoint</vt:lpstr>
      <vt:lpstr>Presentación de PowerPoint</vt:lpstr>
      <vt:lpstr>Centros de ayuda</vt:lpstr>
      <vt:lpstr>SOLUCIONES</vt:lpstr>
      <vt:lpstr>SONRIE!!!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DEPRESIÓN</dc:title>
  <dc:creator>Joshua-3</dc:creator>
  <cp:lastModifiedBy>Amalia</cp:lastModifiedBy>
  <cp:revision>24</cp:revision>
  <dcterms:created xsi:type="dcterms:W3CDTF">2011-05-03T23:32:05Z</dcterms:created>
  <dcterms:modified xsi:type="dcterms:W3CDTF">2013-03-28T00:35:28Z</dcterms:modified>
</cp:coreProperties>
</file>